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CC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preferSingleView="1">
    <p:restoredLeft sz="19218" autoAdjust="0"/>
    <p:restoredTop sz="93115" autoAdjust="0"/>
  </p:normalViewPr>
  <p:slideViewPr>
    <p:cSldViewPr>
      <p:cViewPr varScale="1">
        <p:scale>
          <a:sx n="77" d="100"/>
          <a:sy n="77" d="100"/>
        </p:scale>
        <p:origin x="-9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47522-78B0-4A7B-930F-36B95BAFE4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0ACE8-3AC0-4848-BD68-9CD2A0D95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1585E-26AA-49A6-95A5-9E667E34FE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11E3E-7672-43D6-AFCA-0EBFEC8AC0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2D15C-9A19-4AED-A3B5-E781603988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7FF2D-4B2B-49C6-822A-559C5EB5B0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22F52-004B-437D-B4C2-9216D37EAC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45AA9-3E74-4BAD-96EF-2D95ED9E1C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EAF10-E7B3-4EA7-9458-8383A91409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C7149-4647-4F8A-9093-613144F9D6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5311F-CFB7-4EEC-8874-83DEB658C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2D5590-DBA4-4446-B017-B7258FD1FB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demicflu.gov/" TargetMode="External"/><Relationship Id="rId2" Type="http://schemas.openxmlformats.org/officeDocument/2006/relationships/hyperlink" Target="http://www.adph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hyperlink" Target="http://www.cdc.gov/trave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How You Can Prepare for a Flu Pandemic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114800"/>
            <a:ext cx="5181600" cy="2362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/>
              <a:t>A power point presentation </a:t>
            </a:r>
          </a:p>
          <a:p>
            <a:pPr>
              <a:lnSpc>
                <a:spcPct val="80000"/>
              </a:lnSpc>
            </a:pPr>
            <a:r>
              <a:rPr lang="en-US" sz="1200"/>
              <a:t>created by C. Mills &amp; B. Thompson</a:t>
            </a:r>
          </a:p>
          <a:p>
            <a:pPr>
              <a:lnSpc>
                <a:spcPct val="80000"/>
              </a:lnSpc>
            </a:pPr>
            <a:r>
              <a:rPr lang="en-US" sz="1200"/>
              <a:t>Alabama State Department of Education</a:t>
            </a:r>
          </a:p>
          <a:p>
            <a:pPr>
              <a:lnSpc>
                <a:spcPct val="80000"/>
              </a:lnSpc>
            </a:pPr>
            <a:r>
              <a:rPr lang="en-US" sz="1200"/>
              <a:t>Prevention &amp; Support Services</a:t>
            </a:r>
          </a:p>
          <a:p>
            <a:pPr>
              <a:lnSpc>
                <a:spcPct val="80000"/>
              </a:lnSpc>
            </a:pPr>
            <a:r>
              <a:rPr lang="en-US" sz="1200"/>
              <a:t>to be used </a:t>
            </a:r>
          </a:p>
          <a:p>
            <a:pPr>
              <a:lnSpc>
                <a:spcPct val="80000"/>
              </a:lnSpc>
            </a:pPr>
            <a:r>
              <a:rPr lang="en-US" sz="1200"/>
              <a:t>in conjunction with the</a:t>
            </a:r>
          </a:p>
          <a:p>
            <a:pPr>
              <a:lnSpc>
                <a:spcPct val="80000"/>
              </a:lnSpc>
            </a:pPr>
            <a:endParaRPr lang="en-US" sz="1200"/>
          </a:p>
          <a:p>
            <a:pPr>
              <a:lnSpc>
                <a:spcPct val="80000"/>
              </a:lnSpc>
            </a:pPr>
            <a:r>
              <a:rPr lang="en-US" sz="2000"/>
              <a:t> </a:t>
            </a:r>
            <a:r>
              <a:rPr lang="en-US" sz="2000" u="sng"/>
              <a:t>Individual and Family Handbook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</a:pPr>
            <a:r>
              <a:rPr lang="en-US" sz="2000"/>
              <a:t>published by</a:t>
            </a:r>
          </a:p>
          <a:p>
            <a:pPr>
              <a:lnSpc>
                <a:spcPct val="80000"/>
              </a:lnSpc>
            </a:pPr>
            <a:r>
              <a:rPr lang="en-US" sz="2000"/>
              <a:t>Alabama Department of Public Health</a:t>
            </a:r>
          </a:p>
        </p:txBody>
      </p:sp>
      <p:pic>
        <p:nvPicPr>
          <p:cNvPr id="2055" name="Picture 7" descr="MCj024034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438400"/>
            <a:ext cx="1822450" cy="133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Some effects of avian flu in humans are: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906963"/>
          </a:xfrm>
        </p:spPr>
        <p:txBody>
          <a:bodyPr/>
          <a:lstStyle/>
          <a:p>
            <a:r>
              <a:rPr lang="en-US"/>
              <a:t>Typical seasonal flu symptoms (fever, fatigue, cough, sore throat, body aches)</a:t>
            </a:r>
          </a:p>
          <a:p>
            <a:r>
              <a:rPr lang="en-US"/>
              <a:t>Eye infections</a:t>
            </a:r>
          </a:p>
          <a:p>
            <a:r>
              <a:rPr lang="en-US"/>
              <a:t>Life-threatening complications such as pneumonia or acute respiratory distress</a:t>
            </a:r>
          </a:p>
        </p:txBody>
      </p:sp>
      <p:pic>
        <p:nvPicPr>
          <p:cNvPr id="11268" name="Picture 4" descr="MPj042762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495800"/>
            <a:ext cx="23622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60438"/>
            <a:ext cx="8229600" cy="4525962"/>
          </a:xfrm>
        </p:spPr>
        <p:txBody>
          <a:bodyPr/>
          <a:lstStyle/>
          <a:p>
            <a:r>
              <a:rPr lang="en-US"/>
              <a:t>Disease experts are studying the H5N1 virus for changes, and they are also tracking other flu viruses.</a:t>
            </a:r>
          </a:p>
          <a:p>
            <a:r>
              <a:rPr lang="en-US"/>
              <a:t>The H5N1 virus may lead to the next pandemic –but it may not.</a:t>
            </a:r>
          </a:p>
          <a:p>
            <a:r>
              <a:rPr lang="en-US"/>
              <a:t>A pandemic cannot be predicted exactly.</a:t>
            </a:r>
          </a:p>
        </p:txBody>
      </p:sp>
      <p:pic>
        <p:nvPicPr>
          <p:cNvPr id="12292" name="Picture 4" descr="MCPE07494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191000"/>
            <a:ext cx="3581400" cy="2514600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689350" y="228600"/>
            <a:ext cx="1568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Facts: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Simple Steps to Take to Prepare for Pandemic Flu: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We all need to:</a:t>
            </a:r>
          </a:p>
          <a:p>
            <a:pPr>
              <a:lnSpc>
                <a:spcPct val="90000"/>
              </a:lnSpc>
            </a:pPr>
            <a:r>
              <a:rPr lang="en-US"/>
              <a:t>Understand how flu spreads</a:t>
            </a:r>
          </a:p>
          <a:p>
            <a:pPr>
              <a:lnSpc>
                <a:spcPct val="90000"/>
              </a:lnSpc>
            </a:pPr>
            <a:r>
              <a:rPr lang="en-US"/>
              <a:t>Learn how to help prevent infection</a:t>
            </a:r>
          </a:p>
          <a:p>
            <a:pPr>
              <a:lnSpc>
                <a:spcPct val="90000"/>
              </a:lnSpc>
            </a:pPr>
            <a:r>
              <a:rPr lang="en-US"/>
              <a:t>Practice healthy habits</a:t>
            </a:r>
          </a:p>
          <a:p>
            <a:pPr>
              <a:lnSpc>
                <a:spcPct val="90000"/>
              </a:lnSpc>
            </a:pPr>
            <a:r>
              <a:rPr lang="en-US"/>
              <a:t>Stay informed</a:t>
            </a:r>
          </a:p>
          <a:p>
            <a:pPr>
              <a:lnSpc>
                <a:spcPct val="90000"/>
              </a:lnSpc>
            </a:pPr>
            <a:r>
              <a:rPr lang="en-US"/>
              <a:t>Prepare an emergency kit</a:t>
            </a:r>
          </a:p>
          <a:p>
            <a:pPr>
              <a:lnSpc>
                <a:spcPct val="90000"/>
              </a:lnSpc>
            </a:pPr>
            <a:r>
              <a:rPr lang="en-US"/>
              <a:t>Cooperate with authorities in times of emergency</a:t>
            </a:r>
          </a:p>
        </p:txBody>
      </p:sp>
      <p:pic>
        <p:nvPicPr>
          <p:cNvPr id="13317" name="Picture 5" descr="MCj013687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278438"/>
            <a:ext cx="3097213" cy="157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1219200"/>
          </a:xfrm>
        </p:spPr>
        <p:txBody>
          <a:bodyPr/>
          <a:lstStyle/>
          <a:p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Pandemic Preparation is Underway. Governments around the world are getting ready.  The U.S. federal authorities are:</a:t>
            </a:r>
            <a:b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r>
              <a:rPr lang="en-US" sz="2400"/>
              <a:t>Stockpiling vaccines and medications</a:t>
            </a:r>
          </a:p>
          <a:p>
            <a:r>
              <a:rPr lang="en-US" sz="2400"/>
              <a:t>Supporting research for new vaccines/medications</a:t>
            </a:r>
          </a:p>
          <a:p>
            <a:r>
              <a:rPr lang="en-US" sz="2400"/>
              <a:t>Establishing effective public health guidelines</a:t>
            </a:r>
          </a:p>
          <a:p>
            <a:r>
              <a:rPr lang="en-US" sz="2400"/>
              <a:t>Monitoring viruses around the world</a:t>
            </a:r>
          </a:p>
          <a:p>
            <a:r>
              <a:rPr lang="en-US" sz="2400"/>
              <a:t>Working to detect outbreaks &amp; responding to them quickly</a:t>
            </a:r>
          </a:p>
          <a:p>
            <a:r>
              <a:rPr lang="en-US" sz="2400"/>
              <a:t>Helping state, local, tribal authorities develop pandemic flu response plans</a:t>
            </a:r>
          </a:p>
          <a:p>
            <a:r>
              <a:rPr lang="en-US" sz="2400"/>
              <a:t>Setting up systems for sharing emergency health information</a:t>
            </a:r>
          </a:p>
          <a:p>
            <a:endParaRPr lang="en-US" sz="2400"/>
          </a:p>
          <a:p>
            <a:endParaRPr lang="en-US" sz="2800"/>
          </a:p>
        </p:txBody>
      </p:sp>
      <p:pic>
        <p:nvPicPr>
          <p:cNvPr id="14344" name="Picture 8" descr="MCj039822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6019800"/>
            <a:ext cx="4565650" cy="71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229600" cy="5821363"/>
          </a:xfrm>
        </p:spPr>
        <p:txBody>
          <a:bodyPr/>
          <a:lstStyle/>
          <a:p>
            <a:r>
              <a:rPr lang="en-US"/>
              <a:t>States and communities are also preparing for pandemic flu.</a:t>
            </a:r>
          </a:p>
          <a:p>
            <a:r>
              <a:rPr lang="en-US"/>
              <a:t>Businesses are also encouraged to prepare by having an emergency communication plan, flexible work schedules, policies for sick leave, etc.</a:t>
            </a:r>
          </a:p>
          <a:p>
            <a:r>
              <a:rPr lang="en-US"/>
              <a:t>Individuals can play an active role in local preparedness by being ready in advance!</a:t>
            </a:r>
          </a:p>
          <a:p>
            <a:endParaRPr lang="en-US"/>
          </a:p>
        </p:txBody>
      </p:sp>
      <p:pic>
        <p:nvPicPr>
          <p:cNvPr id="15366" name="Picture 6" descr="MPj040204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0"/>
            <a:ext cx="390207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Vaccines and antiviral medications may or may not protect people from the flu and flu-related problems, so it’s important that you also practice good disease-control habits.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During a pandemic, vaccines and medications will be limited and given first to people who perform essential services (i.e.: health-care providers and public safety workers) and to people at high risk for complications (older people and children).</a:t>
            </a:r>
          </a:p>
        </p:txBody>
      </p:sp>
      <p:pic>
        <p:nvPicPr>
          <p:cNvPr id="16389" name="Picture 5" descr="MCHM00322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953000"/>
            <a:ext cx="4267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Facts about Vaccines and Antiviral Medications: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 vaccine helps the body become immune.</a:t>
            </a:r>
          </a:p>
          <a:p>
            <a:r>
              <a:rPr lang="en-US" sz="2800"/>
              <a:t>Vaccines help protect against existing viruses.</a:t>
            </a:r>
          </a:p>
          <a:p>
            <a:r>
              <a:rPr lang="en-US" sz="2800"/>
              <a:t>There is not yet a vaccine for pandemic flu.</a:t>
            </a:r>
          </a:p>
          <a:p>
            <a:r>
              <a:rPr lang="en-US" sz="2800"/>
              <a:t>Some potential vaccines are being developed.</a:t>
            </a:r>
          </a:p>
          <a:p>
            <a:r>
              <a:rPr lang="en-US" sz="2800"/>
              <a:t>Antiviral medications help treat the flu.</a:t>
            </a:r>
          </a:p>
          <a:p>
            <a:r>
              <a:rPr lang="en-US" sz="2800"/>
              <a:t>Antiviral medications are being developed to fight pandemic flu.</a:t>
            </a:r>
          </a:p>
          <a:p>
            <a:r>
              <a:rPr lang="en-US" sz="2800"/>
              <a:t>Stockpiling your own antiviral medications is not recommended.</a:t>
            </a:r>
          </a:p>
        </p:txBody>
      </p:sp>
      <p:pic>
        <p:nvPicPr>
          <p:cNvPr id="17413" name="Picture 5" descr="MCBD09273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5638800"/>
            <a:ext cx="2438400" cy="995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How the Flu Spreads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Germs spread mainly through coughs and sneezes</a:t>
            </a:r>
          </a:p>
          <a:p>
            <a:r>
              <a:rPr lang="en-US" b="1">
                <a:solidFill>
                  <a:srgbClr val="FF0000"/>
                </a:solidFill>
              </a:rPr>
              <a:t>Infections can be passed by a sick person who is not experiencing any symptoms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19460" name="Picture 4" descr="MPj042761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038600"/>
            <a:ext cx="3200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How to Protect Yourself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Stay at least 3 feet away from a person who is coughing or sneezing.</a:t>
            </a:r>
          </a:p>
          <a:p>
            <a:pPr>
              <a:lnSpc>
                <a:spcPct val="80000"/>
              </a:lnSpc>
            </a:pPr>
            <a:r>
              <a:rPr lang="en-US" sz="2800"/>
              <a:t>If you are sick, stay home from work, school, or outings.</a:t>
            </a:r>
          </a:p>
          <a:p>
            <a:pPr>
              <a:lnSpc>
                <a:spcPct val="80000"/>
              </a:lnSpc>
            </a:pPr>
            <a:r>
              <a:rPr lang="en-US" sz="2800"/>
              <a:t>Practice cough and sneeze etiquette.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/>
              <a:t>When coughing and/or sneezing: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Stay at least 3 feet away from other people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Cover your mouth and nose with tissue, throw tissue away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Use your upper sleeve if you do not have a tissue (not your hand)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Always wash your hands right away afterward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</p:txBody>
      </p:sp>
      <p:pic>
        <p:nvPicPr>
          <p:cNvPr id="20484" name="Picture 4" descr="MCj042383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188277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Personal hygiene and keeping things clean are great ways to help yourself and others stay healthy.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Washing hands 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very important</a:t>
            </a:r>
          </a:p>
          <a:p>
            <a:pPr>
              <a:lnSpc>
                <a:spcPct val="90000"/>
              </a:lnSpc>
            </a:pPr>
            <a:r>
              <a:rPr lang="en-US"/>
              <a:t>Disinfect shared objects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and common areas</a:t>
            </a:r>
          </a:p>
          <a:p>
            <a:pPr>
              <a:lnSpc>
                <a:spcPct val="90000"/>
              </a:lnSpc>
            </a:pPr>
            <a:r>
              <a:rPr lang="en-US"/>
              <a:t>Don’t share personal items</a:t>
            </a:r>
          </a:p>
          <a:p>
            <a:pPr>
              <a:lnSpc>
                <a:spcPct val="90000"/>
              </a:lnSpc>
            </a:pPr>
            <a:r>
              <a:rPr lang="en-US"/>
              <a:t>Teach children healthy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hygiene habits</a:t>
            </a:r>
          </a:p>
        </p:txBody>
      </p:sp>
      <p:pic>
        <p:nvPicPr>
          <p:cNvPr id="21508" name="Picture 4" descr="MCj013689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981200"/>
            <a:ext cx="2971800" cy="4110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What is a flu pandemic?</a:t>
            </a: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4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a global outbreak of influenza (flu) – a respiratory disease.</a:t>
            </a:r>
          </a:p>
          <a:p>
            <a:r>
              <a:rPr lang="en-US"/>
              <a:t>A pandemic is the spread of a single disease.</a:t>
            </a:r>
          </a:p>
        </p:txBody>
      </p:sp>
      <p:pic>
        <p:nvPicPr>
          <p:cNvPr id="3077" name="Picture 5" descr="MCj043153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8100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Simple Hand Washing Steps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Wet hands with warm water</a:t>
            </a:r>
          </a:p>
          <a:p>
            <a:pPr>
              <a:lnSpc>
                <a:spcPct val="90000"/>
              </a:lnSpc>
            </a:pPr>
            <a:r>
              <a:rPr lang="en-US"/>
              <a:t>Lather up both hands with soap</a:t>
            </a:r>
          </a:p>
          <a:p>
            <a:pPr>
              <a:lnSpc>
                <a:spcPct val="90000"/>
              </a:lnSpc>
            </a:pPr>
            <a:r>
              <a:rPr lang="en-US"/>
              <a:t>Scrub hands together for at least 20 seconds (for children, choose a song that last 20 seconds)</a:t>
            </a:r>
          </a:p>
          <a:p>
            <a:pPr>
              <a:lnSpc>
                <a:spcPct val="90000"/>
              </a:lnSpc>
            </a:pPr>
            <a:r>
              <a:rPr lang="en-US"/>
              <a:t>Rinse hands thoroughly</a:t>
            </a:r>
          </a:p>
          <a:p>
            <a:pPr>
              <a:lnSpc>
                <a:spcPct val="90000"/>
              </a:lnSpc>
            </a:pPr>
            <a:r>
              <a:rPr lang="en-US"/>
              <a:t>Dry hands completely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Note: Alcohol-based hand sanitizers can substitute for soap and water.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  <p:pic>
        <p:nvPicPr>
          <p:cNvPr id="22537" name="Picture 9" descr="MPj040755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630613"/>
            <a:ext cx="2438400" cy="1550987"/>
          </a:xfrm>
          <a:prstGeom prst="rect">
            <a:avLst/>
          </a:prstGeom>
          <a:noFill/>
        </p:spPr>
      </p:pic>
      <p:pic>
        <p:nvPicPr>
          <p:cNvPr id="22538" name="Picture 10" descr="MCj042579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6875"/>
            <a:ext cx="1219200" cy="74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1066800"/>
          </a:xfrm>
        </p:spPr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Practice Food Safety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Handle meat (including poultry) with care:</a:t>
            </a:r>
          </a:p>
          <a:p>
            <a:pPr>
              <a:lnSpc>
                <a:spcPct val="90000"/>
              </a:lnSpc>
            </a:pPr>
            <a:r>
              <a:rPr lang="en-US" sz="2800"/>
              <a:t>Wash hands before and after touching meat</a:t>
            </a:r>
          </a:p>
          <a:p>
            <a:pPr>
              <a:lnSpc>
                <a:spcPct val="90000"/>
              </a:lnSpc>
            </a:pPr>
            <a:r>
              <a:rPr lang="en-US" sz="2800"/>
              <a:t>Store and prepare raw meat separately from other foods</a:t>
            </a:r>
          </a:p>
          <a:p>
            <a:pPr>
              <a:lnSpc>
                <a:spcPct val="90000"/>
              </a:lnSpc>
            </a:pPr>
            <a:r>
              <a:rPr lang="en-US" sz="2800"/>
              <a:t>Use a separate cutting board for preparing raw meat</a:t>
            </a:r>
          </a:p>
          <a:p>
            <a:pPr>
              <a:lnSpc>
                <a:spcPct val="90000"/>
              </a:lnSpc>
            </a:pPr>
            <a:r>
              <a:rPr lang="en-US" sz="2800"/>
              <a:t>After use, thoroughly wash cutting board and utensils with soap and hot water </a:t>
            </a:r>
          </a:p>
          <a:p>
            <a:pPr>
              <a:lnSpc>
                <a:spcPct val="90000"/>
              </a:lnSpc>
            </a:pPr>
            <a:r>
              <a:rPr lang="en-US" sz="2800"/>
              <a:t>Don’t let raw meat or its juices touch anything that will not be cooked</a:t>
            </a:r>
          </a:p>
        </p:txBody>
      </p:sp>
      <p:pic>
        <p:nvPicPr>
          <p:cNvPr id="23560" name="Picture 8" descr="MCj027988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52400"/>
            <a:ext cx="1800225" cy="1808163"/>
          </a:xfrm>
          <a:prstGeom prst="rect">
            <a:avLst/>
          </a:prstGeom>
          <a:noFill/>
        </p:spPr>
      </p:pic>
      <p:pic>
        <p:nvPicPr>
          <p:cNvPr id="23561" name="Picture 9" descr="MCj023002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"/>
            <a:ext cx="1558925" cy="178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304800" y="4343400"/>
            <a:ext cx="58674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229600" cy="6172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Poultry and eggs are safe to eat if cooked properly.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800"/>
              <a:t>Cook poultry to at least 165</a:t>
            </a:r>
            <a:r>
              <a:rPr lang="en-US" sz="2800">
                <a:cs typeface="Arial" charset="0"/>
              </a:rPr>
              <a:t>° F.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Arial" charset="0"/>
              </a:rPr>
              <a:t>Cook eggs until whites and yolks are firm.</a:t>
            </a:r>
          </a:p>
          <a:p>
            <a:pPr>
              <a:lnSpc>
                <a:spcPct val="90000"/>
              </a:lnSpc>
            </a:pPr>
            <a:endParaRPr lang="en-US" sz="2800"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800"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80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cs typeface="Arial" charset="0"/>
              </a:rPr>
              <a:t>For more information, call the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cs typeface="Arial" charset="0"/>
              </a:rPr>
              <a:t>USDA Meat and Poultry Hotline: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cs typeface="Arial" charset="0"/>
              </a:rPr>
              <a:t>1-888-MPHotline (1-888-674-6854)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cs typeface="Arial" charset="0"/>
              </a:rPr>
              <a:t>1-800-256-7072(TTY)</a:t>
            </a:r>
          </a:p>
        </p:txBody>
      </p:sp>
      <p:pic>
        <p:nvPicPr>
          <p:cNvPr id="24583" name="Picture 7" descr="MCj023305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572000"/>
            <a:ext cx="2209800" cy="1720850"/>
          </a:xfrm>
          <a:prstGeom prst="rect">
            <a:avLst/>
          </a:prstGeom>
          <a:noFill/>
        </p:spPr>
      </p:pic>
      <p:pic>
        <p:nvPicPr>
          <p:cNvPr id="24588" name="Picture 12" descr="MCAN02606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819400"/>
            <a:ext cx="1720850" cy="143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   </a:t>
            </a:r>
            <a:r>
              <a:rPr lang="en-US" sz="2800" b="1"/>
              <a:t>Because it is possible to catch flu germs from an infected bird, pig or other animal, the U.S. poultry producers are working to keep domestic birds healthy by:</a:t>
            </a:r>
            <a:r>
              <a:rPr lang="en-US" sz="2800"/>
              <a:t> 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  <a:p>
            <a:r>
              <a:rPr lang="en-US" sz="2800"/>
              <a:t>Keeping domestic poultry away from wild birds</a:t>
            </a:r>
          </a:p>
          <a:p>
            <a:r>
              <a:rPr lang="en-US" sz="2800"/>
              <a:t>Cleaning and disinfecting equipment and vehicles</a:t>
            </a:r>
          </a:p>
          <a:p>
            <a:r>
              <a:rPr lang="en-US" sz="2800"/>
              <a:t>Having employees wear clean clothing and follow strict disinfecting practices</a:t>
            </a:r>
          </a:p>
          <a:p>
            <a:endParaRPr lang="en-US" sz="2800"/>
          </a:p>
        </p:txBody>
      </p:sp>
      <p:pic>
        <p:nvPicPr>
          <p:cNvPr id="25605" name="Picture 5" descr="MCj03550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362200"/>
            <a:ext cx="3716338" cy="94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Basic Precautions to Help Prevent Possible Infection: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221163"/>
          </a:xfrm>
        </p:spPr>
        <p:txBody>
          <a:bodyPr/>
          <a:lstStyle/>
          <a:p>
            <a:r>
              <a:rPr lang="en-US"/>
              <a:t>Report sick birds</a:t>
            </a:r>
          </a:p>
          <a:p>
            <a:r>
              <a:rPr lang="en-US"/>
              <a:t>Be careful with wildlife</a:t>
            </a:r>
          </a:p>
          <a:p>
            <a:r>
              <a:rPr lang="en-US"/>
              <a:t>Talk to children; let them know not to touch sick or dead animals/birds</a:t>
            </a:r>
          </a:p>
        </p:txBody>
      </p:sp>
      <p:pic>
        <p:nvPicPr>
          <p:cNvPr id="26628" name="Picture 4" descr="MCj013680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191000"/>
            <a:ext cx="264477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Create an Emergency Kit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Gather supplies for at least 2 weeks and rotate your stock once or twice a year.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Items to collect:</a:t>
            </a:r>
          </a:p>
          <a:p>
            <a:pPr>
              <a:lnSpc>
                <a:spcPct val="90000"/>
              </a:lnSpc>
            </a:pPr>
            <a:r>
              <a:rPr lang="en-US" sz="2800"/>
              <a:t>Drinking water</a:t>
            </a:r>
          </a:p>
          <a:p>
            <a:pPr>
              <a:lnSpc>
                <a:spcPct val="90000"/>
              </a:lnSpc>
            </a:pPr>
            <a:r>
              <a:rPr lang="en-US" sz="2800"/>
              <a:t>Personal supplies</a:t>
            </a:r>
          </a:p>
          <a:p>
            <a:pPr>
              <a:lnSpc>
                <a:spcPct val="90000"/>
              </a:lnSpc>
            </a:pPr>
            <a:r>
              <a:rPr lang="en-US" sz="2800"/>
              <a:t>Nonperishable food</a:t>
            </a:r>
          </a:p>
          <a:p>
            <a:pPr>
              <a:lnSpc>
                <a:spcPct val="90000"/>
              </a:lnSpc>
            </a:pPr>
            <a:r>
              <a:rPr lang="en-US" sz="2800"/>
              <a:t>Household goods</a:t>
            </a:r>
          </a:p>
          <a:p>
            <a:pPr>
              <a:lnSpc>
                <a:spcPct val="90000"/>
              </a:lnSpc>
            </a:pPr>
            <a:r>
              <a:rPr lang="en-US" sz="2800"/>
              <a:t>Medical essentials</a:t>
            </a:r>
          </a:p>
        </p:txBody>
      </p:sp>
      <p:pic>
        <p:nvPicPr>
          <p:cNvPr id="27653" name="Picture 5" descr="MPj032107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895600"/>
            <a:ext cx="3657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Get a Yearly Flu Shot!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Helps protect against the flu for that season</a:t>
            </a:r>
          </a:p>
          <a:p>
            <a:pPr>
              <a:lnSpc>
                <a:spcPct val="80000"/>
              </a:lnSpc>
            </a:pPr>
            <a:r>
              <a:rPr lang="en-US" sz="2800"/>
              <a:t>Get the shot early in the season – in October or November</a:t>
            </a:r>
          </a:p>
          <a:p>
            <a:pPr>
              <a:lnSpc>
                <a:spcPct val="80000"/>
              </a:lnSpc>
            </a:pPr>
            <a:r>
              <a:rPr lang="en-US" sz="2800"/>
              <a:t>Recommended for people at high risk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Adults 50 and older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Children 6 – 23 months old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People with long-term conditions (diabetes)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Women who will be pregnant during flu season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People with weakened immune systems (HIV)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People living in nursing homes or long-term care facilities</a:t>
            </a:r>
          </a:p>
          <a:p>
            <a:pPr>
              <a:lnSpc>
                <a:spcPct val="80000"/>
              </a:lnSpc>
            </a:pPr>
            <a:r>
              <a:rPr lang="en-US" sz="2800"/>
              <a:t>Side effects of a shot are usually mild</a:t>
            </a:r>
          </a:p>
          <a:p>
            <a:pPr>
              <a:lnSpc>
                <a:spcPct val="80000"/>
              </a:lnSpc>
            </a:pPr>
            <a:r>
              <a:rPr lang="en-US" sz="2800"/>
              <a:t>A nasal spray vaccine may be available</a:t>
            </a:r>
          </a:p>
        </p:txBody>
      </p:sp>
      <p:pic>
        <p:nvPicPr>
          <p:cNvPr id="28676" name="Picture 4" descr="MCj032342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1425" y="2362200"/>
            <a:ext cx="13636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/>
              <a:t>   Refer to the Flu Pandemic checklist on page 18 in the handbook for specific information on how to prepare and what to store for a possible pandemic.</a:t>
            </a:r>
          </a:p>
        </p:txBody>
      </p:sp>
      <p:pic>
        <p:nvPicPr>
          <p:cNvPr id="29700" name="Picture 4" descr="MCj029717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343400"/>
            <a:ext cx="2103438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8001000" y="2286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Stay Informed </a:t>
            </a:r>
            <a:b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with Up-to-date Information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Keep track of what is going on in your area and around the nation</a:t>
            </a:r>
          </a:p>
          <a:p>
            <a:pPr>
              <a:lnSpc>
                <a:spcPct val="90000"/>
              </a:lnSpc>
            </a:pPr>
            <a:r>
              <a:rPr lang="en-US"/>
              <a:t>Media will work with authorities on current flu-related events</a:t>
            </a:r>
          </a:p>
          <a:p>
            <a:pPr>
              <a:lnSpc>
                <a:spcPct val="90000"/>
              </a:lnSpc>
            </a:pPr>
            <a:r>
              <a:rPr lang="en-US"/>
              <a:t>Most reliable sources of information are public health authorities and the government Web sites: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</a:t>
            </a:r>
            <a:r>
              <a:rPr lang="en-US">
                <a:hlinkClick r:id="rId2"/>
              </a:rPr>
              <a:t>www.adph.org</a:t>
            </a:r>
            <a:r>
              <a:rPr lang="en-US"/>
              <a:t> and </a:t>
            </a:r>
            <a:r>
              <a:rPr lang="en-US">
                <a:hlinkClick r:id="rId3"/>
              </a:rPr>
              <a:t>www.pandemicflu.gov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Local hotlines may be set up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  <p:pic>
        <p:nvPicPr>
          <p:cNvPr id="30724" name="Picture 4" descr="HHSse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6700" y="152400"/>
            <a:ext cx="952500" cy="962025"/>
          </a:xfrm>
          <a:prstGeom prst="rect">
            <a:avLst/>
          </a:prstGeom>
          <a:noFill/>
        </p:spPr>
      </p:pic>
      <p:pic>
        <p:nvPicPr>
          <p:cNvPr id="30725" name="Picture 5" descr="seal-presidential-colo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85838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Cooperation is Key!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Authorities may make “common-good” decisions for all to follow in order to help reduce the public’s exposure.  Common good decisions may include:</a:t>
            </a:r>
          </a:p>
          <a:p>
            <a:pPr>
              <a:lnSpc>
                <a:spcPct val="90000"/>
              </a:lnSpc>
            </a:pPr>
            <a:r>
              <a:rPr lang="en-US" sz="2800"/>
              <a:t>Asking everyone to follow certain hygiene steps</a:t>
            </a:r>
          </a:p>
          <a:p>
            <a:pPr>
              <a:lnSpc>
                <a:spcPct val="90000"/>
              </a:lnSpc>
            </a:pPr>
            <a:r>
              <a:rPr lang="en-US" sz="2800"/>
              <a:t>Limiting public gatherings and events</a:t>
            </a:r>
          </a:p>
          <a:p>
            <a:pPr>
              <a:lnSpc>
                <a:spcPct val="90000"/>
              </a:lnSpc>
            </a:pPr>
            <a:r>
              <a:rPr lang="en-US" sz="2800"/>
              <a:t>Requesting everyone to stay home for a certain period</a:t>
            </a:r>
          </a:p>
          <a:p>
            <a:pPr>
              <a:lnSpc>
                <a:spcPct val="90000"/>
              </a:lnSpc>
            </a:pPr>
            <a:r>
              <a:rPr lang="en-US" sz="2800"/>
              <a:t>Limiting travel</a:t>
            </a:r>
          </a:p>
          <a:p>
            <a:pPr>
              <a:lnSpc>
                <a:spcPct val="90000"/>
              </a:lnSpc>
            </a:pPr>
            <a:r>
              <a:rPr lang="en-US" sz="2800"/>
              <a:t>Closing businesses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31749" name="Picture 5" descr="MCj007874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800600"/>
            <a:ext cx="4191000" cy="174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en-US"/>
              <a:t>A  flu virus has the potential to cause a pandemic.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 Flu viruses continually change.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Continuous change could cause a new kind of flu.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Nobody would be immune to the new virus.</a:t>
            </a:r>
          </a:p>
          <a:p>
            <a:r>
              <a:rPr lang="en-US"/>
              <a:t>Pandemic flu is not the same as seasonal flu or avian flu (p. 5).</a:t>
            </a:r>
          </a:p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838200"/>
          </a:xfrm>
          <a:noFill/>
          <a:ln/>
        </p:spPr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The “flu” is caused by a virus</a:t>
            </a: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4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108" name="Picture 12" descr="MCj023828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3038" y="4800600"/>
            <a:ext cx="2671762" cy="199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7451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Know Your Community’s Strategies and Resources.</a:t>
            </a:r>
          </a:p>
          <a:p>
            <a:pPr algn="ctr">
              <a:buFontTx/>
              <a:buNone/>
            </a:pPr>
            <a:endParaRPr lang="en-US" sz="1600" b="1"/>
          </a:p>
          <a:p>
            <a:pPr algn="ctr">
              <a:buFontTx/>
              <a:buNone/>
            </a:pPr>
            <a:r>
              <a:rPr lang="en-US" sz="2800"/>
              <a:t>Find out about plans in your school/community area for:</a:t>
            </a:r>
          </a:p>
          <a:p>
            <a:r>
              <a:rPr lang="en-US" sz="2800"/>
              <a:t>Prevention of infection</a:t>
            </a:r>
          </a:p>
          <a:p>
            <a:r>
              <a:rPr lang="en-US" sz="2800"/>
              <a:t>Containment of local outbreaks</a:t>
            </a:r>
          </a:p>
          <a:p>
            <a:r>
              <a:rPr lang="en-US" sz="2800"/>
              <a:t>Sharing emergency health information with all community members</a:t>
            </a:r>
          </a:p>
          <a:p>
            <a:r>
              <a:rPr lang="en-US" sz="2800"/>
              <a:t>Giving out food and water to those who need it</a:t>
            </a:r>
          </a:p>
          <a:p>
            <a:r>
              <a:rPr lang="en-US" sz="2800"/>
              <a:t>Distributing medications or vaccines</a:t>
            </a:r>
          </a:p>
        </p:txBody>
      </p:sp>
      <p:pic>
        <p:nvPicPr>
          <p:cNvPr id="32775" name="Picture 7" descr="MCBL01022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813425"/>
            <a:ext cx="6507163" cy="104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You Can Help!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Consider volunteering with a local organization by :</a:t>
            </a:r>
          </a:p>
          <a:p>
            <a:pPr>
              <a:lnSpc>
                <a:spcPct val="90000"/>
              </a:lnSpc>
            </a:pPr>
            <a:r>
              <a:rPr lang="en-US"/>
              <a:t>Planning a telephone tree to share information among people</a:t>
            </a:r>
          </a:p>
          <a:p>
            <a:pPr>
              <a:lnSpc>
                <a:spcPct val="90000"/>
              </a:lnSpc>
            </a:pPr>
            <a:r>
              <a:rPr lang="en-US"/>
              <a:t>Creating a local map of key services</a:t>
            </a:r>
          </a:p>
          <a:p>
            <a:pPr>
              <a:lnSpc>
                <a:spcPct val="90000"/>
              </a:lnSpc>
            </a:pPr>
            <a:r>
              <a:rPr lang="en-US"/>
              <a:t>Organizing assistance for people with special needs</a:t>
            </a:r>
          </a:p>
          <a:p>
            <a:pPr>
              <a:lnSpc>
                <a:spcPct val="90000"/>
              </a:lnSpc>
            </a:pPr>
            <a:r>
              <a:rPr lang="en-US"/>
              <a:t>Gathering supplies for neighbors or other community members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33802" name="Picture 10" descr="MCj019542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304800"/>
            <a:ext cx="1711325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Local organizations may include:</a:t>
            </a:r>
          </a:p>
          <a:p>
            <a:pPr>
              <a:buFontTx/>
              <a:buNone/>
            </a:pPr>
            <a:endParaRPr lang="en-US" sz="4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/>
              <a:t>Your local county health department</a:t>
            </a:r>
          </a:p>
          <a:p>
            <a:r>
              <a:rPr lang="en-US"/>
              <a:t>A community health group</a:t>
            </a:r>
          </a:p>
          <a:p>
            <a:r>
              <a:rPr lang="en-US"/>
              <a:t>A local or national aid organization</a:t>
            </a:r>
          </a:p>
          <a:p>
            <a:r>
              <a:rPr lang="en-US"/>
              <a:t>An emergency preparedness task force</a:t>
            </a:r>
          </a:p>
          <a:p>
            <a:r>
              <a:rPr lang="en-US"/>
              <a:t>A faith-based organization</a:t>
            </a:r>
          </a:p>
          <a:p>
            <a:r>
              <a:rPr lang="en-US"/>
              <a:t>Other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34821" name="Picture 5" descr="MCj029749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648200"/>
            <a:ext cx="2500313" cy="188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Traveling Precautions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Before you travel:</a:t>
            </a:r>
          </a:p>
          <a:p>
            <a:r>
              <a:rPr lang="en-US" sz="2800"/>
              <a:t>Check health advisories.  For example, visit </a:t>
            </a:r>
            <a:r>
              <a:rPr lang="en-US" sz="2800">
                <a:hlinkClick r:id="rId2"/>
              </a:rPr>
              <a:t>www.cdc.gov/travel</a:t>
            </a:r>
            <a:endParaRPr lang="en-US" sz="2800"/>
          </a:p>
          <a:p>
            <a:r>
              <a:rPr lang="en-US" sz="2800"/>
              <a:t>Get up-to-date vaccines</a:t>
            </a:r>
          </a:p>
          <a:p>
            <a:r>
              <a:rPr lang="en-US" sz="2800"/>
              <a:t>Check health insurance to see if it covers you abroad; buy additional insurance if needed</a:t>
            </a:r>
          </a:p>
          <a:p>
            <a:r>
              <a:rPr lang="en-US" sz="2800"/>
              <a:t>Pack a basic first-aid kit, including a thermometer</a:t>
            </a:r>
          </a:p>
          <a:p>
            <a:r>
              <a:rPr lang="en-US" sz="2800"/>
              <a:t>Take alcohol-based hand sanitizer</a:t>
            </a:r>
          </a:p>
          <a:p>
            <a:endParaRPr lang="en-US" sz="2800"/>
          </a:p>
        </p:txBody>
      </p:sp>
      <p:pic>
        <p:nvPicPr>
          <p:cNvPr id="35844" name="Picture 4" descr="MCj036422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648200"/>
            <a:ext cx="1719263" cy="205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While traveling abroad: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/>
              <a:t>Avoid contact with domestic birds</a:t>
            </a:r>
          </a:p>
          <a:p>
            <a:r>
              <a:rPr lang="en-US"/>
              <a:t>Do not eat partially cooked poultry or eggs</a:t>
            </a:r>
          </a:p>
          <a:p>
            <a:r>
              <a:rPr lang="en-US"/>
              <a:t>Clean your hands often</a:t>
            </a:r>
          </a:p>
          <a:p>
            <a:r>
              <a:rPr lang="en-US"/>
              <a:t>If you need medical help, check with the U.S. consulate in the country you are visiting</a:t>
            </a:r>
          </a:p>
        </p:txBody>
      </p:sp>
      <p:pic>
        <p:nvPicPr>
          <p:cNvPr id="36869" name="Picture 5" descr="MPj040373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2325" y="4511675"/>
            <a:ext cx="2276475" cy="211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After you return home: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Monitor your health for 10 days</a:t>
            </a:r>
          </a:p>
          <a:p>
            <a:r>
              <a:rPr lang="en-US"/>
              <a:t>Call your health-care provider if you feel sick and inform him/her of where you have been</a:t>
            </a:r>
          </a:p>
        </p:txBody>
      </p:sp>
      <p:pic>
        <p:nvPicPr>
          <p:cNvPr id="37895" name="Picture 7" descr="MCj040416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733800"/>
            <a:ext cx="2819400" cy="273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4403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   It is good to have backup plans ready in case of a pandemic.  Write down information about how your child’s school, your workplace, etc., plan to respond to a pandemic.  A Backup Plan Worksheet is located on page 23 of your pamphlet.  You may want to reproduce this page and make your own backup plans for you and your family.</a:t>
            </a:r>
          </a:p>
        </p:txBody>
      </p:sp>
      <p:pic>
        <p:nvPicPr>
          <p:cNvPr id="38917" name="Picture 5" descr="MCj024038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724400"/>
            <a:ext cx="2514600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Stay Healthy!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 Taking care of yourself can help you handle the physical and emotional impact of the flu.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Eat right.</a:t>
            </a:r>
          </a:p>
          <a:p>
            <a:r>
              <a:rPr lang="en-US"/>
              <a:t>Get enough physical activity.</a:t>
            </a:r>
          </a:p>
          <a:p>
            <a:r>
              <a:rPr lang="en-US"/>
              <a:t>Manage stress.</a:t>
            </a:r>
          </a:p>
        </p:txBody>
      </p:sp>
      <p:pic>
        <p:nvPicPr>
          <p:cNvPr id="39946" name="Picture 10" descr="MCj041146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352800"/>
            <a:ext cx="2374900" cy="263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Coping with the Flu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Seasonal flu symptoms may include:</a:t>
            </a:r>
          </a:p>
          <a:p>
            <a:pPr>
              <a:lnSpc>
                <a:spcPct val="90000"/>
              </a:lnSpc>
            </a:pPr>
            <a:r>
              <a:rPr lang="en-US"/>
              <a:t>Cough</a:t>
            </a:r>
          </a:p>
          <a:p>
            <a:pPr>
              <a:lnSpc>
                <a:spcPct val="90000"/>
              </a:lnSpc>
            </a:pPr>
            <a:r>
              <a:rPr lang="en-US"/>
              <a:t>Fever</a:t>
            </a:r>
          </a:p>
          <a:p>
            <a:pPr>
              <a:lnSpc>
                <a:spcPct val="90000"/>
              </a:lnSpc>
            </a:pPr>
            <a:r>
              <a:rPr lang="en-US"/>
              <a:t>Fatigue</a:t>
            </a:r>
          </a:p>
          <a:p>
            <a:pPr>
              <a:lnSpc>
                <a:spcPct val="90000"/>
              </a:lnSpc>
            </a:pPr>
            <a:r>
              <a:rPr lang="en-US"/>
              <a:t>Headache</a:t>
            </a:r>
          </a:p>
          <a:p>
            <a:pPr>
              <a:lnSpc>
                <a:spcPct val="90000"/>
              </a:lnSpc>
            </a:pPr>
            <a:r>
              <a:rPr lang="en-US"/>
              <a:t>Sore throat</a:t>
            </a:r>
          </a:p>
          <a:p>
            <a:pPr>
              <a:lnSpc>
                <a:spcPct val="90000"/>
              </a:lnSpc>
            </a:pPr>
            <a:r>
              <a:rPr lang="en-US"/>
              <a:t>Stuffy or runny nose</a:t>
            </a:r>
          </a:p>
          <a:p>
            <a:pPr>
              <a:lnSpc>
                <a:spcPct val="90000"/>
              </a:lnSpc>
            </a:pPr>
            <a:r>
              <a:rPr lang="en-US"/>
              <a:t>Muscle aches</a:t>
            </a:r>
          </a:p>
        </p:txBody>
      </p:sp>
      <p:pic>
        <p:nvPicPr>
          <p:cNvPr id="40968" name="Picture 8" descr="MCj013674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2788" y="2209800"/>
            <a:ext cx="2970212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8229600" cy="52879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Pandemic flu symptoms may be more severe than seasonal flu symptoms.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b="1">
                <a:solidFill>
                  <a:srgbClr val="FF0000"/>
                </a:solidFill>
              </a:rPr>
              <a:t>Officials will share common signs and symptoms with the public if a pandemic strikes.</a:t>
            </a:r>
          </a:p>
        </p:txBody>
      </p:sp>
      <p:pic>
        <p:nvPicPr>
          <p:cNvPr id="42000" name="Picture 16" descr="MCj013678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429000"/>
            <a:ext cx="2689225" cy="3429000"/>
          </a:xfrm>
          <a:prstGeom prst="rect">
            <a:avLst/>
          </a:prstGeom>
          <a:noFill/>
        </p:spPr>
      </p:pic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457200" y="914400"/>
            <a:ext cx="3048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457200" y="2514600"/>
            <a:ext cx="3048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Three Flu Pandemics in 20</a:t>
            </a:r>
            <a:r>
              <a:rPr lang="en-US" sz="40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th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Century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1918 – most severe – “Spanish flu” killed tens of millions of people around the world (approx. 500,000 died in the U.S.).</a:t>
            </a:r>
          </a:p>
          <a:p>
            <a:pPr>
              <a:lnSpc>
                <a:spcPct val="90000"/>
              </a:lnSpc>
            </a:pPr>
            <a:r>
              <a:rPr lang="en-US"/>
              <a:t>1957 – “Asian flu” killed about 2 million worldwide (approx. 70,000 died in the U.S.).</a:t>
            </a:r>
          </a:p>
          <a:p>
            <a:pPr>
              <a:lnSpc>
                <a:spcPct val="90000"/>
              </a:lnSpc>
            </a:pPr>
            <a:r>
              <a:rPr lang="en-US"/>
              <a:t>1968 – “Hong Kong flu” killed up to 1 million people around the world (approx. 34,000 died in the U.S.).</a:t>
            </a:r>
          </a:p>
        </p:txBody>
      </p:sp>
      <p:pic>
        <p:nvPicPr>
          <p:cNvPr id="5141" name="Picture 21" descr="MCj021657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465763"/>
            <a:ext cx="1801813" cy="1392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Treatment for Seasonal Flu May Include: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/>
              <a:t>Staying home to avoid spreading it to others</a:t>
            </a:r>
          </a:p>
          <a:p>
            <a:r>
              <a:rPr lang="en-US"/>
              <a:t>Taking antiviral medication</a:t>
            </a:r>
          </a:p>
          <a:p>
            <a:r>
              <a:rPr lang="en-US"/>
              <a:t>Drinking lots of fluids</a:t>
            </a:r>
          </a:p>
          <a:p>
            <a:r>
              <a:rPr lang="en-US"/>
              <a:t>Getting plenty of rest</a:t>
            </a:r>
          </a:p>
          <a:p>
            <a:r>
              <a:rPr lang="en-US"/>
              <a:t>Taking fever reducer</a:t>
            </a:r>
          </a:p>
        </p:txBody>
      </p:sp>
      <p:pic>
        <p:nvPicPr>
          <p:cNvPr id="43014" name="Picture 6" descr="MCj039673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581400"/>
            <a:ext cx="2130425" cy="2455863"/>
          </a:xfrm>
          <a:prstGeom prst="rect">
            <a:avLst/>
          </a:prstGeom>
          <a:noFill/>
        </p:spPr>
      </p:pic>
      <p:pic>
        <p:nvPicPr>
          <p:cNvPr id="43015" name="Picture 7" descr="MCj039753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334000"/>
            <a:ext cx="2589213" cy="126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Pandemic flu treatment may be similar to treatment for seasonal flu.  Officials and health-care providers will give specific recommendations once a pandemic has begun.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STAY AWAY FROM OTHERS WHEN YOU ARE SICK!</a:t>
            </a:r>
          </a:p>
          <a:p>
            <a:pPr>
              <a:buFontTx/>
              <a:buNone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44051" name="Picture 19" descr="MCj023213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343400"/>
            <a:ext cx="2286000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Home Care for Others with the FLU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/>
              <a:t>Keep the person away from others</a:t>
            </a:r>
          </a:p>
          <a:p>
            <a:r>
              <a:rPr lang="en-US"/>
              <a:t>Follow health-care provider instructions</a:t>
            </a:r>
          </a:p>
          <a:p>
            <a:r>
              <a:rPr lang="en-US"/>
              <a:t>Give medications if prescribed and available</a:t>
            </a:r>
          </a:p>
          <a:p>
            <a:r>
              <a:rPr lang="en-US"/>
              <a:t>Throw away used tissues immediately</a:t>
            </a:r>
          </a:p>
          <a:p>
            <a:r>
              <a:rPr lang="en-US"/>
              <a:t>Wash or sanitize your hands often</a:t>
            </a:r>
          </a:p>
          <a:p>
            <a:r>
              <a:rPr lang="en-US"/>
              <a:t>Avoid holding soiled laundry too closely</a:t>
            </a:r>
          </a:p>
        </p:txBody>
      </p:sp>
      <p:pic>
        <p:nvPicPr>
          <p:cNvPr id="45062" name="Picture 6" descr="MCj040416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5122863"/>
            <a:ext cx="2209800" cy="1735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Talk To Your Loved Ones About the Flu and How You Can Be Prepared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800"/>
              <a:t>Help children feel safe</a:t>
            </a:r>
          </a:p>
          <a:p>
            <a:pPr>
              <a:lnSpc>
                <a:spcPct val="90000"/>
              </a:lnSpc>
            </a:pPr>
            <a:r>
              <a:rPr lang="en-US" sz="2800"/>
              <a:t>Monitor the news</a:t>
            </a:r>
          </a:p>
          <a:p>
            <a:pPr>
              <a:lnSpc>
                <a:spcPct val="90000"/>
              </a:lnSpc>
            </a:pPr>
            <a:r>
              <a:rPr lang="en-US" sz="2800"/>
              <a:t>Talk about good hygiene</a:t>
            </a:r>
          </a:p>
          <a:p>
            <a:pPr>
              <a:lnSpc>
                <a:spcPct val="90000"/>
              </a:lnSpc>
            </a:pPr>
            <a:r>
              <a:rPr lang="en-US" sz="2800"/>
              <a:t>Communicate with loved ones outside of your household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For more information, consult your federal, state, and local resources.  An extensive list is provided on page 27 of your pamphlet.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/>
          </a:p>
        </p:txBody>
      </p:sp>
      <p:pic>
        <p:nvPicPr>
          <p:cNvPr id="46086" name="Picture 6" descr="j02975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219200"/>
            <a:ext cx="1195388" cy="1824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783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Works Cited</a:t>
            </a:r>
          </a:p>
          <a:p>
            <a:pPr>
              <a:buFontTx/>
              <a:buNone/>
            </a:pPr>
            <a:endParaRPr lang="en-US" b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r>
              <a:rPr lang="en-US"/>
              <a:t>        2006 Channing Bete Company, Inc. </a:t>
            </a:r>
          </a:p>
          <a:p>
            <a:pPr algn="ctr">
              <a:buFontTx/>
              <a:buNone/>
            </a:pPr>
            <a:r>
              <a:rPr lang="en-US" sz="2000"/>
              <a:t>All rights reserved.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How likely is another flu pandemic?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Experts believe another pandemic is very </a:t>
            </a:r>
          </a:p>
          <a:p>
            <a:pPr>
              <a:buFontTx/>
              <a:buNone/>
            </a:pPr>
            <a:r>
              <a:rPr lang="en-US"/>
              <a:t>likely. A flu pandemic may:</a:t>
            </a:r>
          </a:p>
          <a:p>
            <a:r>
              <a:rPr lang="en-US"/>
              <a:t>start without warning anywhere;</a:t>
            </a:r>
          </a:p>
          <a:p>
            <a:r>
              <a:rPr lang="en-US"/>
              <a:t>spread quickly because of modern travel;</a:t>
            </a:r>
          </a:p>
          <a:p>
            <a:r>
              <a:rPr lang="en-US"/>
              <a:t>spread quickly because of densely populated areas;</a:t>
            </a:r>
          </a:p>
          <a:p>
            <a:r>
              <a:rPr lang="en-US"/>
              <a:t>come in multiple waves over several months.</a:t>
            </a:r>
          </a:p>
        </p:txBody>
      </p:sp>
      <p:pic>
        <p:nvPicPr>
          <p:cNvPr id="6149" name="Picture 5" descr="MCj039706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253038"/>
            <a:ext cx="1447800" cy="141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What effects could a flu pandemic have?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Illness could be widespread</a:t>
            </a:r>
          </a:p>
          <a:p>
            <a:r>
              <a:rPr lang="en-US" sz="2800"/>
              <a:t>Services could be disrupted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/>
              <a:t>Medical care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/>
              <a:t>Police / fire departments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/>
              <a:t>Schools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/>
              <a:t>Commercial transportation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/>
              <a:t>Businesses (banks, grocery, etc.)</a:t>
            </a:r>
          </a:p>
          <a:p>
            <a:r>
              <a:rPr lang="en-US" sz="2800"/>
              <a:t>Community resources may be overburdened</a:t>
            </a:r>
          </a:p>
          <a:p>
            <a:r>
              <a:rPr lang="en-US" sz="2800"/>
              <a:t>Severe economic impact</a:t>
            </a:r>
          </a:p>
          <a:p>
            <a:endParaRPr lang="en-US" sz="2800"/>
          </a:p>
          <a:p>
            <a:endParaRPr lang="en-US" sz="2800"/>
          </a:p>
        </p:txBody>
      </p:sp>
      <p:pic>
        <p:nvPicPr>
          <p:cNvPr id="7175" name="Picture 7" descr="MCj019848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981200"/>
            <a:ext cx="2535238" cy="202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Avian Flu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“Avian flu is known as the ‘bird flu.’  It is not the same as the pandemic flu; however, it may be the source of the next pandemic.  In fact, all three 20</a:t>
            </a:r>
            <a:r>
              <a:rPr lang="en-US" baseline="30000"/>
              <a:t>th</a:t>
            </a:r>
            <a:r>
              <a:rPr lang="en-US"/>
              <a:t> century pandemics were related to flu viruses that originally came from birds.”</a:t>
            </a:r>
          </a:p>
        </p:txBody>
      </p:sp>
      <p:pic>
        <p:nvPicPr>
          <p:cNvPr id="8196" name="Picture 4" descr="MCj013684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191000"/>
            <a:ext cx="3200400" cy="248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One type of avian flu that could potentially lead to a pandemic: the H5N1 virus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49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Has caused outbreaks in domestic birds (chickens and ducks); started in Asia</a:t>
            </a:r>
          </a:p>
          <a:p>
            <a:pPr>
              <a:lnSpc>
                <a:spcPct val="90000"/>
              </a:lnSpc>
            </a:pPr>
            <a:r>
              <a:rPr lang="en-US"/>
              <a:t>Is spreading to birds outside of Asia; wild birds may carry the H5N1 virus as they migrate</a:t>
            </a:r>
          </a:p>
          <a:p>
            <a:pPr>
              <a:lnSpc>
                <a:spcPct val="90000"/>
              </a:lnSpc>
            </a:pPr>
            <a:r>
              <a:rPr lang="en-US"/>
              <a:t>Has been spreading to other animals, in some cases, such as pigs and tigers; there is a concern that the virus will be able to change and could easily infect humans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229600" cy="5745163"/>
          </a:xfrm>
        </p:spPr>
        <p:txBody>
          <a:bodyPr/>
          <a:lstStyle/>
          <a:p>
            <a:r>
              <a:rPr lang="en-US"/>
              <a:t>Some humans have been infected with the H5N1 bird flu.  All were infected by having direct contact with domestic birds.</a:t>
            </a:r>
          </a:p>
          <a:p>
            <a:r>
              <a:rPr lang="en-US"/>
              <a:t>The virus does not yet spread easily from person to person.  If it changes so that it could spread quickly between people, a pandemic could occur.</a:t>
            </a:r>
          </a:p>
        </p:txBody>
      </p:sp>
      <p:pic>
        <p:nvPicPr>
          <p:cNvPr id="10255" name="Picture 15" descr="MPj018247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581400"/>
            <a:ext cx="2438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2090</Words>
  <Application>Microsoft Office PowerPoint</Application>
  <PresentationFormat>On-screen Show (4:3)</PresentationFormat>
  <Paragraphs>265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Wingdings</vt:lpstr>
      <vt:lpstr>Default Design</vt:lpstr>
      <vt:lpstr>How You Can Prepare for a Flu Pandemic</vt:lpstr>
      <vt:lpstr>What is a flu pandemic? </vt:lpstr>
      <vt:lpstr>The “flu” is caused by a virus </vt:lpstr>
      <vt:lpstr>Three Flu Pandemics in 20th Century</vt:lpstr>
      <vt:lpstr>How likely is another flu pandemic?</vt:lpstr>
      <vt:lpstr>What effects could a flu pandemic have?</vt:lpstr>
      <vt:lpstr>Avian Flu</vt:lpstr>
      <vt:lpstr>One type of avian flu that could potentially lead to a pandemic: the H5N1 virus</vt:lpstr>
      <vt:lpstr>Slide 9</vt:lpstr>
      <vt:lpstr>Some effects of avian flu in humans are:</vt:lpstr>
      <vt:lpstr>Slide 11</vt:lpstr>
      <vt:lpstr>Simple Steps to Take to Prepare for Pandemic Flu:</vt:lpstr>
      <vt:lpstr>Pandemic Preparation is Underway. Governments around the world are getting ready.  The U.S. federal authorities are: </vt:lpstr>
      <vt:lpstr>Slide 14</vt:lpstr>
      <vt:lpstr>Slide 15</vt:lpstr>
      <vt:lpstr>Facts about Vaccines and Antiviral Medications:</vt:lpstr>
      <vt:lpstr>How the Flu Spreads</vt:lpstr>
      <vt:lpstr>How to Protect Yourself</vt:lpstr>
      <vt:lpstr>Slide 19</vt:lpstr>
      <vt:lpstr>Simple Hand Washing Steps</vt:lpstr>
      <vt:lpstr>Practice Food Safety</vt:lpstr>
      <vt:lpstr>Slide 22</vt:lpstr>
      <vt:lpstr>Slide 23</vt:lpstr>
      <vt:lpstr>Basic Precautions to Help Prevent Possible Infection:</vt:lpstr>
      <vt:lpstr>Create an Emergency Kit</vt:lpstr>
      <vt:lpstr>Get a Yearly Flu Shot!</vt:lpstr>
      <vt:lpstr>Slide 27</vt:lpstr>
      <vt:lpstr>Stay Informed  with Up-to-date Information</vt:lpstr>
      <vt:lpstr>Cooperation is Key!</vt:lpstr>
      <vt:lpstr>Slide 30</vt:lpstr>
      <vt:lpstr>You Can Help!</vt:lpstr>
      <vt:lpstr>Slide 32</vt:lpstr>
      <vt:lpstr>Traveling Precautions</vt:lpstr>
      <vt:lpstr>While traveling abroad:</vt:lpstr>
      <vt:lpstr>After you return home:</vt:lpstr>
      <vt:lpstr>Slide 36</vt:lpstr>
      <vt:lpstr>Stay Healthy!</vt:lpstr>
      <vt:lpstr>Coping with the Flu</vt:lpstr>
      <vt:lpstr>Slide 39</vt:lpstr>
      <vt:lpstr>Treatment for Seasonal Flu May Include:</vt:lpstr>
      <vt:lpstr>Slide 41</vt:lpstr>
      <vt:lpstr>Home Care for Others with the FLU</vt:lpstr>
      <vt:lpstr>Slide 43</vt:lpstr>
      <vt:lpstr>Slide 44</vt:lpstr>
    </vt:vector>
  </TitlesOfParts>
  <Company>ALSDE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You Can Prepare for a Flu Pandemic</dc:title>
  <dc:creator>bthompson</dc:creator>
  <cp:lastModifiedBy>smarbury</cp:lastModifiedBy>
  <cp:revision>23</cp:revision>
  <dcterms:created xsi:type="dcterms:W3CDTF">2006-12-29T20:27:35Z</dcterms:created>
  <dcterms:modified xsi:type="dcterms:W3CDTF">2009-04-29T14:55:22Z</dcterms:modified>
</cp:coreProperties>
</file>